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4" r:id="rId8"/>
    <p:sldId id="262" r:id="rId9"/>
    <p:sldId id="265" r:id="rId10"/>
    <p:sldId id="266" r:id="rId11"/>
    <p:sldId id="263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6737265480703803"/>
          <c:y val="1.6836195965366927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6234567901234566E-2"/>
          <c:y val="0.17717290220887799"/>
          <c:w val="0.71605472926995239"/>
          <c:h val="0.7891547058603882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педагогический стаж</c:v>
                </c:pt>
              </c:strCache>
            </c:strRef>
          </c:tx>
          <c:dPt>
            <c:idx val="1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Pt>
            <c:idx val="3"/>
            <c:bubble3D val="0"/>
            <c:spPr>
              <a:solidFill>
                <a:srgbClr val="00B050"/>
              </a:solidFill>
            </c:spPr>
          </c:dPt>
          <c:dPt>
            <c:idx val="4"/>
            <c:bubble3D val="0"/>
            <c:spPr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4012345679012343E-2"/>
                  <c:y val="-8.698701248772913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1604938271604937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Лист1!$A$2:$A$7</c:f>
              <c:strCache>
                <c:ptCount val="6"/>
                <c:pt idx="0">
                  <c:v>до 3 лет</c:v>
                </c:pt>
                <c:pt idx="1">
                  <c:v>3-5 лет</c:v>
                </c:pt>
                <c:pt idx="2">
                  <c:v>5-10 лет</c:v>
                </c:pt>
                <c:pt idx="3">
                  <c:v>10-15 лет</c:v>
                </c:pt>
                <c:pt idx="4">
                  <c:v>15-20 лет</c:v>
                </c:pt>
                <c:pt idx="5">
                  <c:v>более 20 лет</c:v>
                </c:pt>
              </c:strCache>
            </c:strRef>
          </c:cat>
          <c:val>
            <c:numRef>
              <c:f>Лист1!$B$2:$B$7</c:f>
              <c:numCache>
                <c:formatCode>0.00%</c:formatCode>
                <c:ptCount val="6"/>
                <c:pt idx="0">
                  <c:v>0.106</c:v>
                </c:pt>
                <c:pt idx="1">
                  <c:v>7.0999999999999994E-2</c:v>
                </c:pt>
                <c:pt idx="2">
                  <c:v>0.14599999999999999</c:v>
                </c:pt>
                <c:pt idx="3">
                  <c:v>0.14099999999999999</c:v>
                </c:pt>
                <c:pt idx="4">
                  <c:v>0.11600000000000001</c:v>
                </c:pt>
                <c:pt idx="5" formatCode="0%">
                  <c:v>0.42</c:v>
                </c:pt>
              </c:numCache>
            </c:numRef>
          </c:val>
        </c:ser>
        <c:ser>
          <c:idx val="1"/>
          <c:order val="1"/>
          <c:tx>
            <c:strRef>
              <c:f>Лист1!$B$2:$B$7</c:f>
              <c:strCache>
                <c:ptCount val="1"/>
                <c:pt idx="0">
                  <c:v>10,60% 7,10% 14,60% 14,10% 11,60% 42%</c:v>
                </c:pt>
              </c:strCache>
            </c:strRef>
          </c:tx>
          <c:val>
            <c:numLit>
              <c:formatCode>General</c:formatCode>
              <c:ptCount val="1"/>
              <c:pt idx="0">
                <c:v>1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546349761835327"/>
          <c:y val="0.13505744523320232"/>
          <c:w val="0.23919218431029454"/>
          <c:h val="0.6404846880100434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возраст педагогов</a:t>
            </a:r>
            <a:endParaRPr lang="ru-RU" dirty="0"/>
          </a:p>
        </c:rich>
      </c:tx>
      <c:layout>
        <c:manualLayout>
          <c:xMode val="edge"/>
          <c:yMode val="edge"/>
          <c:x val="0.22601463011567999"/>
          <c:y val="1.6836195965366927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6234567901234566E-2"/>
          <c:y val="0.17717290220887799"/>
          <c:w val="0.71605472926995239"/>
          <c:h val="0.7891547058603882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педагогический стаж</c:v>
                </c:pt>
              </c:strCache>
            </c:strRef>
          </c:tx>
          <c:dPt>
            <c:idx val="1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Pt>
            <c:idx val="3"/>
            <c:bubble3D val="0"/>
            <c:spPr>
              <a:solidFill>
                <a:srgbClr val="00B050"/>
              </a:solidFill>
            </c:spPr>
          </c:dPt>
          <c:dPt>
            <c:idx val="4"/>
            <c:bubble3D val="0"/>
            <c:spPr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0493827160493827"/>
                  <c:y val="-0.1066294620614440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1604938271604937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Лист1!$A$2:$A$8</c:f>
              <c:strCache>
                <c:ptCount val="7"/>
                <c:pt idx="0">
                  <c:v>менее 25 лет</c:v>
                </c:pt>
                <c:pt idx="1">
                  <c:v>25-29 лет</c:v>
                </c:pt>
                <c:pt idx="2">
                  <c:v>30-39 лет</c:v>
                </c:pt>
                <c:pt idx="3">
                  <c:v>40-44 года</c:v>
                </c:pt>
                <c:pt idx="4">
                  <c:v>45-49 лет</c:v>
                </c:pt>
                <c:pt idx="5">
                  <c:v>50-54 года</c:v>
                </c:pt>
                <c:pt idx="6">
                  <c:v>старше 55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6.0000000000000001E-3</c:v>
                </c:pt>
                <c:pt idx="1">
                  <c:v>0.16500000000000001</c:v>
                </c:pt>
                <c:pt idx="2">
                  <c:v>0.28000000000000003</c:v>
                </c:pt>
                <c:pt idx="3">
                  <c:v>0.13</c:v>
                </c:pt>
                <c:pt idx="4">
                  <c:v>0.121</c:v>
                </c:pt>
                <c:pt idx="5">
                  <c:v>0.125</c:v>
                </c:pt>
                <c:pt idx="6">
                  <c:v>0.17299999999999999</c:v>
                </c:pt>
              </c:numCache>
            </c:numRef>
          </c:val>
        </c:ser>
        <c:ser>
          <c:idx val="1"/>
          <c:order val="1"/>
          <c:tx>
            <c:strRef>
              <c:f>Лист1!$B$2:$B$7</c:f>
              <c:strCache>
                <c:ptCount val="1"/>
                <c:pt idx="0">
                  <c:v>0,6% 16,5% 28,0% 13,0% 12,1% 12,5%</c:v>
                </c:pt>
              </c:strCache>
            </c:strRef>
          </c:tx>
          <c:val>
            <c:numLit>
              <c:formatCode>General</c:formatCode>
              <c:ptCount val="1"/>
              <c:pt idx="0">
                <c:v>1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546349761835327"/>
          <c:y val="0.13505744523320232"/>
          <c:w val="0.23919218431029454"/>
          <c:h val="0.6404846880100434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rgbClr val="C00000"/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Pt>
            <c:idx val="3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Лист1!$A$2:$A$5</c:f>
              <c:strCache>
                <c:ptCount val="4"/>
                <c:pt idx="0">
                  <c:v>высшая категория</c:v>
                </c:pt>
                <c:pt idx="1">
                  <c:v>первая категория</c:v>
                </c:pt>
                <c:pt idx="2">
                  <c:v>вторая категория</c:v>
                </c:pt>
                <c:pt idx="3">
                  <c:v>не имеют категорию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0.14899999999999999</c:v>
                </c:pt>
                <c:pt idx="1">
                  <c:v>0.371</c:v>
                </c:pt>
                <c:pt idx="2">
                  <c:v>7.3999999999999996E-2</c:v>
                </c:pt>
                <c:pt idx="3">
                  <c:v>0.40400000000000003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565787222936429E-2"/>
          <c:y val="3.3051883124097328E-3"/>
          <c:w val="0.57345766696116662"/>
          <c:h val="0.8242338901547626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5"/>
          <c:dPt>
            <c:idx val="1"/>
            <c:bubble3D val="0"/>
            <c:spPr>
              <a:solidFill>
                <a:srgbClr val="C00000"/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Pt>
            <c:idx val="3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-1.9472696121318168E-2"/>
                  <c:y val="7.7383752363861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9091268105375714E-2"/>
                  <c:y val="-0.102076839779733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Лист1!$A$2:$A$5</c:f>
              <c:strCache>
                <c:ptCount val="2"/>
                <c:pt idx="0">
                  <c:v>высшее педагогическое образование</c:v>
                </c:pt>
                <c:pt idx="1">
                  <c:v>средне-специальное образование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0.62</c:v>
                </c:pt>
                <c:pt idx="1">
                  <c:v>0.38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4.5268779659402923E-2"/>
          <c:y val="0.61626633683727816"/>
          <c:w val="0.79491983254065257"/>
          <c:h val="0.3469064233953040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8494062495757849"/>
          <c:y val="0.31890927213538117"/>
          <c:w val="0.58463828208311153"/>
          <c:h val="0.6810907278646187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00B0F0"/>
            </a:solidFill>
          </c:spPr>
          <c:explosion val="1"/>
          <c:dPt>
            <c:idx val="0"/>
            <c:bubble3D val="0"/>
            <c:explosion val="17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rgbClr val="7030A0"/>
              </a:solidFill>
            </c:spPr>
          </c:dPt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2"/>
                <c:pt idx="0">
                  <c:v>педагогическое дошкольное образование</c:v>
                </c:pt>
                <c:pt idx="1">
                  <c:v>непрофильное образование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0.63</c:v>
                </c:pt>
                <c:pt idx="1">
                  <c:v>0.37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25679215643095132"/>
          <c:y val="0"/>
          <c:w val="0.72884108936950687"/>
          <c:h val="0.3940730904113379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0.4825</cdr:x>
      <cdr:y>0.16542</cdr:y>
    </cdr:from>
    <cdr:to>
      <cdr:x>0.5525</cdr:x>
      <cdr:y>0.22906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970784" y="748680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0.465</cdr:x>
      <cdr:y>0.19724</cdr:y>
    </cdr:from>
    <cdr:to>
      <cdr:x>0.52625</cdr:x>
      <cdr:y>0.26088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826768" y="892696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0.465</cdr:x>
      <cdr:y>0.19724</cdr:y>
    </cdr:from>
    <cdr:to>
      <cdr:x>0.56125</cdr:x>
      <cdr:y>0.26088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826768" y="892696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0.4825</cdr:x>
      <cdr:y>0.16542</cdr:y>
    </cdr:from>
    <cdr:to>
      <cdr:x>0.5525</cdr:x>
      <cdr:y>0.22906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970784" y="748680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0.465</cdr:x>
      <cdr:y>0.19724</cdr:y>
    </cdr:from>
    <cdr:to>
      <cdr:x>0.52625</cdr:x>
      <cdr:y>0.26088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826768" y="892696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0.465</cdr:x>
      <cdr:y>0.19724</cdr:y>
    </cdr:from>
    <cdr:to>
      <cdr:x>0.56125</cdr:x>
      <cdr:y>0.26088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826768" y="892696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04.09.2014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Заголовок 5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270510" fontAlgn="base">
              <a:lnSpc>
                <a:spcPct val="115000"/>
              </a:lnSpc>
            </a:pPr>
            <a:r>
              <a:rPr lang="ru-RU" sz="3600" b="1" dirty="0">
                <a:effectLst/>
                <a:latin typeface="Times New Roman"/>
                <a:ea typeface="Times New Roman"/>
              </a:rPr>
              <a:t>Развитие профессиональной компетентности воспитателя как условие повышения качества образовательного процесса</a:t>
            </a:r>
            <a:r>
              <a:rPr lang="ru-RU" sz="7200" dirty="0">
                <a:effectLst/>
                <a:latin typeface="Times New Roman"/>
                <a:ea typeface="Times New Roman"/>
              </a:rPr>
              <a:t/>
            </a:r>
            <a:br>
              <a:rPr lang="ru-RU" sz="7200" dirty="0">
                <a:effectLst/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54" name="Подзаголовок 53"/>
          <p:cNvSpPr>
            <a:spLocks noGrp="1"/>
          </p:cNvSpPr>
          <p:nvPr>
            <p:ph type="subTitle" idx="1"/>
          </p:nvPr>
        </p:nvSpPr>
        <p:spPr>
          <a:xfrm>
            <a:off x="683568" y="4953000"/>
            <a:ext cx="7776864" cy="1219200"/>
          </a:xfrm>
        </p:spPr>
        <p:txBody>
          <a:bodyPr>
            <a:normAutofit/>
          </a:bodyPr>
          <a:lstStyle/>
          <a:p>
            <a:pPr algn="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Морозова Марина Васильевна, </a:t>
            </a:r>
          </a:p>
          <a:p>
            <a:pPr algn="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методист Управления образования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г.Казани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62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Задача методической службы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16832"/>
            <a:ext cx="7859216" cy="4209331"/>
          </a:xfrm>
        </p:spPr>
        <p:txBody>
          <a:bodyPr/>
          <a:lstStyle/>
          <a:p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>выработать систему, найти доступные и, вместе с тем, эффективные методы повышения педагогического 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мастерства</a:t>
            </a:r>
            <a:endParaRPr lang="ru-RU" sz="3600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465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628800"/>
          </a:xfrm>
        </p:spPr>
        <p:txBody>
          <a:bodyPr/>
          <a:lstStyle/>
          <a:p>
            <a:r>
              <a:rPr lang="ru-RU" sz="4000" dirty="0"/>
              <a:t>З</a:t>
            </a:r>
            <a:r>
              <a:rPr lang="ru-RU" sz="4000" dirty="0" smtClean="0"/>
              <a:t>адачи 2013-2014 учебного года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 lnSpcReduction="10000"/>
          </a:bodyPr>
          <a:lstStyle/>
          <a:p>
            <a:pPr lvl="0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повышение профессионального мастерства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педагогов;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оказание поддержки дошкольным образовательным учреждениям в изучении федерального государственного образовательного стандарта дошкольного образования;</a:t>
            </a:r>
          </a:p>
          <a:p>
            <a:pPr lvl="0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оказание помощи в развитии творческого потенциала педагогических работников </a:t>
            </a: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  (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в рамках конкурсного движения).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606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88840"/>
          </a:xfrm>
        </p:spPr>
        <p:txBody>
          <a:bodyPr/>
          <a:lstStyle/>
          <a:p>
            <a:r>
              <a:rPr lang="ru-RU" sz="4000" dirty="0" smtClean="0"/>
              <a:t>Задачи городского методического объединения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7931224" cy="3705275"/>
          </a:xfrm>
        </p:spPr>
        <p:txBody>
          <a:bodyPr/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осуществление работы по изучению ФГОС </a:t>
            </a:r>
            <a:r>
              <a:rPr lang="ru-RU" b="1">
                <a:solidFill>
                  <a:schemeClr val="tx2">
                    <a:lumMod val="75000"/>
                  </a:schemeClr>
                </a:solidFill>
              </a:rPr>
              <a:t>и </a:t>
            </a:r>
            <a:r>
              <a:rPr lang="ru-RU" b="1" smtClean="0">
                <a:solidFill>
                  <a:schemeClr val="tx2">
                    <a:lumMod val="75000"/>
                  </a:schemeClr>
                </a:solidFill>
              </a:rPr>
              <a:t>организация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педагогического процесса на местах; </a:t>
            </a: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повышение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профессиональной компетентности педагогов; </a:t>
            </a: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поддержка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творческих инициатив педагогов, обеспечение преемственности лучших педагогических традиций через современные и традиционные формы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коммуникаций. 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79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Цель методической работы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2204864"/>
            <a:ext cx="7355160" cy="3921299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создание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оптимальных условий для непрерывного повышения уровня общей и педагогической культуры участников образовательного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процесса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040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564904"/>
            <a:ext cx="8003232" cy="3960440"/>
          </a:xfrm>
        </p:spPr>
        <p:txBody>
          <a:bodyPr>
            <a:normAutofit/>
          </a:bodyPr>
          <a:lstStyle/>
          <a:p>
            <a:pPr lvl="3"/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Работа коллектива над единой методической темой</a:t>
            </a:r>
          </a:p>
          <a:p>
            <a:pPr lvl="3"/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Психолого-педагогические семинары</a:t>
            </a:r>
          </a:p>
          <a:p>
            <a:pPr lvl="3"/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Теоретические и научно-практические конференции</a:t>
            </a:r>
          </a:p>
          <a:p>
            <a:pPr lvl="3"/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Читательские и зрительские конференции</a:t>
            </a:r>
          </a:p>
          <a:p>
            <a:pPr lvl="3"/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Педагогические чтения</a:t>
            </a:r>
          </a:p>
          <a:p>
            <a:pPr lvl="3"/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Методические выставки, бюллетени</a:t>
            </a:r>
          </a:p>
          <a:p>
            <a:pPr lvl="3"/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Методические кабинеты</a:t>
            </a:r>
          </a:p>
          <a:p>
            <a:pPr lvl="3"/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Стажерство</a:t>
            </a:r>
          </a:p>
          <a:p>
            <a:pPr lvl="3"/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Индивидуальное наставничество</a:t>
            </a:r>
          </a:p>
          <a:p>
            <a:pPr lvl="3"/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Школа профессионального 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мастерства</a:t>
            </a:r>
            <a:endParaRPr lang="ru-RU" sz="1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620688"/>
            <a:ext cx="69847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Формы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, методы и технологии развития профессиональной компетенции воспитателя</a:t>
            </a:r>
            <a:endParaRPr lang="ru-RU" sz="3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446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dirty="0">
                <a:solidFill>
                  <a:schemeClr val="tx2">
                    <a:lumMod val="75000"/>
                  </a:schemeClr>
                </a:solidFill>
                <a:ea typeface="Calibri"/>
                <a:cs typeface="Times New Roman"/>
              </a:rPr>
              <a:t>Формы, методы и технологии развития профессиональной компетенции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Times New Roman"/>
              </a:rPr>
              <a:t>воспитателя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lvl="3"/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Школа передового опыта</a:t>
            </a:r>
          </a:p>
          <a:p>
            <a:pPr lvl="3"/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Педагогическая мастерская</a:t>
            </a:r>
          </a:p>
          <a:p>
            <a:pPr lvl="3"/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Школа исследователя</a:t>
            </a:r>
          </a:p>
          <a:p>
            <a:pPr lvl="3"/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Мастер-класс</a:t>
            </a:r>
          </a:p>
          <a:p>
            <a:pPr lvl="3"/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Методические посиделки</a:t>
            </a:r>
          </a:p>
          <a:p>
            <a:pPr lvl="3"/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Сайт воспитателя в Интернет</a:t>
            </a:r>
          </a:p>
          <a:p>
            <a:pPr lvl="3"/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Методические объединения педагогов</a:t>
            </a:r>
          </a:p>
          <a:p>
            <a:pPr lvl="3"/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Творческие микрогруппы</a:t>
            </a:r>
          </a:p>
          <a:p>
            <a:pPr lvl="3"/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Временный творческий коллектив</a:t>
            </a:r>
          </a:p>
          <a:p>
            <a:pPr lvl="3"/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Проектные команды</a:t>
            </a:r>
          </a:p>
          <a:p>
            <a:pPr lvl="3"/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Лаборатория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382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859216" cy="4137323"/>
          </a:xfrm>
        </p:spPr>
        <p:txBody>
          <a:bodyPr/>
          <a:lstStyle/>
          <a:p>
            <a:pPr lvl="0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«Инновационные</a:t>
            </a:r>
            <a:r>
              <a:rPr lang="ru-RU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технологии в дошкольном образовании» (городской и республиканский этапы).</a:t>
            </a:r>
          </a:p>
          <a:p>
            <a:pPr lvl="0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«Зеленый огонек 2014» (городской и республиканский этапы).</a:t>
            </a:r>
          </a:p>
          <a:p>
            <a:pPr lvl="0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«Лучший воспитатель года 2014» в рамках конкурса «Лучший учитель года 2014».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246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764704"/>
            <a:ext cx="3343492" cy="25448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204864"/>
            <a:ext cx="3092113" cy="23190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077072"/>
            <a:ext cx="3456384" cy="22971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2678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76872"/>
          </a:xfrm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«Учитель жив, пока он учится. 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Когда он перестает учиться, в нем умирает учитель» 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К.Д.Ушинский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276872"/>
            <a:ext cx="5358405" cy="39211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07872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Требования, предъявляемые к уровню педагогической культуры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педагогов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2913187"/>
          </a:xfrm>
        </p:spPr>
        <p:txBody>
          <a:bodyPr>
            <a:noAutofit/>
          </a:bodyPr>
          <a:lstStyle/>
          <a:p>
            <a:pPr marL="523240" fontAlgn="base">
              <a:lnSpc>
                <a:spcPct val="150000"/>
              </a:lnSpc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профессиональная подготовка,</a:t>
            </a:r>
          </a:p>
          <a:p>
            <a:pPr marL="523240" fontAlgn="base">
              <a:lnSpc>
                <a:spcPct val="150000"/>
              </a:lnSpc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конкуретноспособность, </a:t>
            </a:r>
            <a:endParaRPr lang="ru-RU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523240" fontAlgn="base">
              <a:lnSpc>
                <a:spcPct val="150000"/>
              </a:lnSpc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мобильность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endParaRPr lang="ru-RU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523240" fontAlgn="base">
              <a:lnSpc>
                <a:spcPct val="150000"/>
              </a:lnSpc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умение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работать в коллективе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</a:t>
            </a:r>
          </a:p>
          <a:p>
            <a:pPr marL="523240" fontAlgn="base">
              <a:lnSpc>
                <a:spcPct val="150000"/>
              </a:lnSpc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аргументированно излагать свои мысли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</a:t>
            </a:r>
          </a:p>
          <a:p>
            <a:pPr marL="523240" fontAlgn="base">
              <a:lnSpc>
                <a:spcPct val="150000"/>
              </a:lnSpc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сформированность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компетентностей в области овладения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информационными и коммуникативными технологиями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  <a:r>
              <a:rPr lang="ru-RU" sz="2800" dirty="0">
                <a:latin typeface="Calibri"/>
                <a:ea typeface="Calibri"/>
                <a:cs typeface="Times New Roman"/>
              </a:rPr>
              <a:t> </a:t>
            </a:r>
            <a:r>
              <a:rPr lang="ru-RU" sz="2800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</a:rPr>
              <a:t> 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98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600200"/>
          </a:xfrm>
        </p:spPr>
        <p:txBody>
          <a:bodyPr/>
          <a:lstStyle/>
          <a:p>
            <a:r>
              <a:rPr lang="ru-RU" sz="4400" b="1" dirty="0" smtClean="0"/>
              <a:t>Стаж педагогических работников</a:t>
            </a:r>
            <a:endParaRPr lang="ru-RU" sz="4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3265118"/>
              </p:ext>
            </p:extLst>
          </p:nvPr>
        </p:nvGraphicFramePr>
        <p:xfrm>
          <a:off x="467544" y="184482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973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600200"/>
          </a:xfrm>
        </p:spPr>
        <p:txBody>
          <a:bodyPr/>
          <a:lstStyle/>
          <a:p>
            <a:r>
              <a:rPr lang="ru-RU" sz="4400" b="1" dirty="0" smtClean="0"/>
              <a:t>Возрастной состав  педагогических кадров</a:t>
            </a:r>
            <a:endParaRPr lang="ru-RU" sz="4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68926"/>
              </p:ext>
            </p:extLst>
          </p:nvPr>
        </p:nvGraphicFramePr>
        <p:xfrm>
          <a:off x="467544" y="184482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167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1052736"/>
            <a:ext cx="5842992" cy="7634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dirty="0" smtClean="0"/>
              <a:t>Категорийный уровень педагогических кадров</a:t>
            </a:r>
            <a:endParaRPr lang="ru-RU" sz="32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187279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902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16832"/>
          </a:xfrm>
        </p:spPr>
        <p:txBody>
          <a:bodyPr/>
          <a:lstStyle/>
          <a:p>
            <a:r>
              <a:rPr lang="ru-RU" sz="4000" dirty="0" smtClean="0"/>
              <a:t>Профессиональный стандарт педагога</a:t>
            </a:r>
            <a:endParaRPr lang="ru-RU" sz="40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отражает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структуру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профессиональной деятельности педагога: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обучение, воспитание и развитие </a:t>
            </a:r>
            <a:r>
              <a:rPr lang="ru-RU" b="1" dirty="0" smtClean="0">
                <a:solidFill>
                  <a:srgbClr val="002060"/>
                </a:solidFill>
              </a:rPr>
              <a:t>ребенка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наполняется психолого-педагогическими компетенциями, призванными помочь педагогу в решении новых стоящих перед ним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проблем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055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548680"/>
            <a:ext cx="5842992" cy="7634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dirty="0" smtClean="0"/>
              <a:t>Образовательный уровень педагогических кадров</a:t>
            </a:r>
            <a:endParaRPr lang="ru-RU" sz="32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0579354"/>
              </p:ext>
            </p:extLst>
          </p:nvPr>
        </p:nvGraphicFramePr>
        <p:xfrm>
          <a:off x="323528" y="1124744"/>
          <a:ext cx="453650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40141049"/>
              </p:ext>
            </p:extLst>
          </p:nvPr>
        </p:nvGraphicFramePr>
        <p:xfrm>
          <a:off x="3563888" y="2564904"/>
          <a:ext cx="530391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8747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600200"/>
          </a:xfrm>
        </p:spPr>
        <p:txBody>
          <a:bodyPr/>
          <a:lstStyle/>
          <a:p>
            <a:r>
              <a:rPr lang="ru-RU" sz="4000" dirty="0" smtClean="0"/>
              <a:t>Задача руководителя </a:t>
            </a:r>
            <a:br>
              <a:rPr lang="ru-RU" sz="4000" dirty="0" smtClean="0"/>
            </a:br>
            <a:r>
              <a:rPr lang="ru-RU" sz="4000" dirty="0" smtClean="0"/>
              <a:t>детского сада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780928"/>
            <a:ext cx="7859216" cy="3705275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создать условия для профессионального роста и развития педагогов</a:t>
            </a:r>
          </a:p>
        </p:txBody>
      </p:sp>
    </p:spTree>
    <p:extLst>
      <p:ext uri="{BB962C8B-B14F-4D97-AF65-F5344CB8AC3E}">
        <p14:creationId xmlns:p14="http://schemas.microsoft.com/office/powerpoint/2010/main" val="162523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220</TotalTime>
  <Words>382</Words>
  <Application>Microsoft Office PowerPoint</Application>
  <PresentationFormat>Экран (4:3)</PresentationFormat>
  <Paragraphs>80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Исполнительная</vt:lpstr>
      <vt:lpstr>Развитие профессиональной компетентности воспитателя как условие повышения качества образовательного процесса </vt:lpstr>
      <vt:lpstr>«Учитель жив, пока он учится.  Когда он перестает учиться, в нем умирает учитель»  К.Д.Ушинский </vt:lpstr>
      <vt:lpstr>Требования, предъявляемые к уровню педагогической культуры педагогов</vt:lpstr>
      <vt:lpstr>Стаж педагогических работников</vt:lpstr>
      <vt:lpstr>Возрастной состав  педагогических кадров</vt:lpstr>
      <vt:lpstr>Категорийный уровень педагогических кадров</vt:lpstr>
      <vt:lpstr>Профессиональный стандарт педагога</vt:lpstr>
      <vt:lpstr>Образовательный уровень педагогических кадров</vt:lpstr>
      <vt:lpstr>Задача руководителя  детского сада</vt:lpstr>
      <vt:lpstr>Задача методической службы</vt:lpstr>
      <vt:lpstr>Задачи 2013-2014 учебного года</vt:lpstr>
      <vt:lpstr>Задачи городского методического объединения</vt:lpstr>
      <vt:lpstr>Цель методической работы</vt:lpstr>
      <vt:lpstr>Презентация PowerPoint</vt:lpstr>
      <vt:lpstr>Формы, методы и технологии развития профессиональной компетенции воспитателя</vt:lpstr>
      <vt:lpstr>Конкурсы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профессиональной компетентности воспитателя как условие повышения качества образовательного процесса</dc:title>
  <dc:creator>marina</dc:creator>
  <cp:lastModifiedBy>MATVEEVA</cp:lastModifiedBy>
  <cp:revision>18</cp:revision>
  <dcterms:created xsi:type="dcterms:W3CDTF">2014-08-26T23:01:18Z</dcterms:created>
  <dcterms:modified xsi:type="dcterms:W3CDTF">2014-09-04T04:42:37Z</dcterms:modified>
</cp:coreProperties>
</file>